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016b3669e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016b3669e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a business to give customers comfort of mind, they need to protect their data in every way that they can. One way to do this is to use the dark web and find data leaks of customer data before it’s sold by criminals and used for malicious purposes. In the same way they can prevent a breach of customer data by tracking criminals on the dark web. Organizations are able to use dark web information that security service providers like DarkOwl analyze and create alerts when organizations names are mentioned on the dark web.</a:t>
            </a:r>
            <a:r>
              <a:rPr lang="en" sz="1400">
                <a:solidFill>
                  <a:schemeClr val="dk1"/>
                </a:solidFill>
              </a:rPr>
              <a:t>[6]</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016b3669e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016b3669e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federal organizations that handle or deal with crime, the dark web is a great resource. The dark web can help organizations just as the FBI track criminals engaging in criminal activity. The dark web can help identify criminals that share information about themselves on the darkweb with other criminals. Federal organizations are able to go undercover, join criminal forums, and find long time most wanted people on the dark web. From drug crime to identity theft, most of the criminals the FBI finds are through the dark web.</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016b3669ec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016b3669e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016b3669e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016b3669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latin typeface="Georgia"/>
                <a:ea typeface="Georgia"/>
                <a:cs typeface="Georgia"/>
                <a:sym typeface="Georgia"/>
              </a:rPr>
              <a:t>Cybersecurity is the practice of protecting critical systems and sensitive information from digital attacks while threat intelligence is the process of collecting, analyzing and acting upon information about potential or current cyber threats. Cybersecurity focuses on protecting data from unauthorized access, ensuring the integrity of data, and making sure systems and data are available. [1]</a:t>
            </a:r>
            <a:endParaRPr>
              <a:latin typeface="Georgia"/>
              <a:ea typeface="Georgia"/>
              <a:cs typeface="Georgia"/>
              <a:sym typeface="Georgi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016b3669ec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016b3669e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374151"/>
                </a:solidFill>
                <a:latin typeface="Georgia"/>
                <a:ea typeface="Georgia"/>
                <a:cs typeface="Georgia"/>
                <a:sym typeface="Georgia"/>
              </a:rPr>
              <a:t>Threat intelligence is a huge aspect of maintaining the security of an organization. The goal of threat intelligence is to understand a threat actor's motives, targets and attack behaviors in order to better security decisions within an organization. Cybersecurity professionals use open source threat intelligence such as Security Technical Implementation Guides or Common Vulnerabilities and Exposures.[1]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16b3669e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16b3669e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dark web is network of networks which is at the most gated/hardest of networks to get into. In order to use the dark web, you need a browser like Tor to connect you and to tunnel your traffic through multiple geosites. You often need a VPN as another layer of safety on the Dark web. The Dark Web has knowledge not found on any other part of the internet, including hacking knowledge, and even illegal content. This makes the dark web a cybersecurity concern to professionals. That is mainly because the dark web is where many cyber crimes/crimes are committed on the network. </a:t>
            </a:r>
            <a:r>
              <a:rPr lang="en" sz="1400">
                <a:solidFill>
                  <a:schemeClr val="dk1"/>
                </a:solidFill>
              </a:rPr>
              <a:t>[2]</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016b3669ec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016b3669e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dark web matters in relation to cybersecurity because the dark web makes up a huge subset of the entire internet. The dark web is a place to where cyber criminals and criminals in general live and exchange services. It is a cyber forensics specialists and cyber officers job to have to use the dark web for the job that they do. Relating to learning cybersecurity information, the dark web is a great tool to find forums sharing hacking knowledge. They also share other information that can used for cyber intelligence purposes. The cyber security world benefits from the dark web by also being able to track trends of cyber criminals and the state of hacking.</a:t>
            </a:r>
            <a:r>
              <a:rPr lang="en" sz="1400">
                <a:solidFill>
                  <a:schemeClr val="dk1"/>
                </a:solidFill>
              </a:rPr>
              <a:t>[2]</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016b3669ec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016b3669e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Organizations should care about the dark web because it’s a place where their business can become compromised. Consumer data that relates to their business can be sold and held at auctions on the dark web and they can be held liable by the government (FISMA, PCI DSS, HIPAA, GLBA). They are also insider threats on the dark web in relation to their organizations; internal employees can be committing treason. </a:t>
            </a:r>
            <a:r>
              <a:rPr lang="en" sz="1400">
                <a:solidFill>
                  <a:schemeClr val="dk1"/>
                </a:solidFill>
              </a:rPr>
              <a:t>[3]</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016b3669ec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016b3669e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Organizations should also care about the dark web because they are able to detect industrial espionage that may be happening against their organization. They should also care about it because it allows their cybersecurity team to work better at their job and threat hunt better with access to more resources. Businesses should also be more aware of the dark web and care about it for overall cyber awarenes. </a:t>
            </a:r>
            <a:r>
              <a:rPr lang="en" sz="1400">
                <a:solidFill>
                  <a:schemeClr val="dk1"/>
                </a:solidFill>
              </a:rPr>
              <a:t>[3]</a:t>
            </a:r>
            <a:endParaRPr sz="14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016b3669ec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016b3669e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dark web could aid organizations for cyber intelligence in many ways. The state of cybersecurity at organizations is reliant on threat intelligence in one way or another. Awareness of the dark web can only help organizations. It allows them to be able to extract threat intelligence. The dark web also allows organizations to be more cyber aware of what resources and people are out there behind the scenes of crime and other online presence not on indexed sites. It also aids organizations in being able to predict, identify, and protect their business in many ways more than one. </a:t>
            </a:r>
            <a:r>
              <a:rPr lang="en" sz="1400">
                <a:solidFill>
                  <a:schemeClr val="dk1"/>
                </a:solidFill>
              </a:rPr>
              <a:t>[4]</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016b3669e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016b3669e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dark web is a great place for organizations to be able to learn from criminals and add to their knowledge of threats, understand them, and prevent them from attacking their business. The dark web is a great place to go undercover and learn more about criminals. It is also a great place for an organization to understand why criminals do what they do and their motives: cyber psychology. </a:t>
            </a:r>
            <a:r>
              <a:rPr lang="en" sz="1400">
                <a:solidFill>
                  <a:schemeClr val="dk1"/>
                </a:solidFill>
              </a:rPr>
              <a:t>[5]</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DBD4EB"/>
            </a:gs>
            <a:gs pos="100000">
              <a:srgbClr val="9180BB"/>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hyperlink" Target="https://www.trustwave.com/en-us/resources/blogs/trustwave-blog/how-the-dark-web-can-give-organizations-actionable-insights/" TargetMode="External"/><Relationship Id="rId3" Type="http://schemas.openxmlformats.org/officeDocument/2006/relationships/hyperlink" Target="https://www.netscout.com/what-is/difference-between-threat-intelligence-and-cybersecurity" TargetMode="External"/><Relationship Id="rId7" Type="http://schemas.openxmlformats.org/officeDocument/2006/relationships/hyperlink" Target="https://www.authentic8.com/blog/understanding-dark-web-and-how-it-can-aid-your-investigation"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flare.systems/learn/resources/blog/dark-web-threat-intelligence/" TargetMode="External"/><Relationship Id="rId5" Type="http://schemas.openxmlformats.org/officeDocument/2006/relationships/hyperlink" Target="https://www.ezcomputersolutions.com/blog/what-is-the-dark-web-and-why-should-small-businesses-care/" TargetMode="External"/><Relationship Id="rId4" Type="http://schemas.openxmlformats.org/officeDocument/2006/relationships/hyperlink" Target="https://onlinedegrees.und.edu/blog/understanding-the-dark-we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618451" y="1213725"/>
            <a:ext cx="7907100" cy="850800"/>
          </a:xfrm>
          <a:prstGeom prst="rect">
            <a:avLst/>
          </a:prstGeom>
        </p:spPr>
        <p:txBody>
          <a:bodyPr spcFirstLastPara="1" wrap="square" lIns="91425" tIns="91425" rIns="91425" bIns="91425" anchor="b" anchorCtr="0">
            <a:noAutofit/>
          </a:bodyPr>
          <a:lstStyle/>
          <a:p>
            <a:pPr marL="0" lvl="0" indent="0" algn="ctr" rtl="0">
              <a:lnSpc>
                <a:spcPct val="130000"/>
              </a:lnSpc>
              <a:spcBef>
                <a:spcPts val="0"/>
              </a:spcBef>
              <a:spcAft>
                <a:spcPts val="0"/>
              </a:spcAft>
              <a:buNone/>
            </a:pPr>
            <a:r>
              <a:rPr lang="en" sz="3650">
                <a:latin typeface="Georgia"/>
                <a:ea typeface="Georgia"/>
                <a:cs typeface="Georgia"/>
                <a:sym typeface="Georgia"/>
              </a:rPr>
              <a:t>Cyber Intelligence and the Dark Web</a:t>
            </a:r>
            <a:endParaRPr sz="4700">
              <a:latin typeface="Georgia"/>
              <a:ea typeface="Georgia"/>
              <a:cs typeface="Georgia"/>
              <a:sym typeface="Georgia"/>
            </a:endParaRPr>
          </a:p>
        </p:txBody>
      </p:sp>
      <p:sp>
        <p:nvSpPr>
          <p:cNvPr id="55" name="Google Shape;55;p13"/>
          <p:cNvSpPr txBox="1">
            <a:spLocks noGrp="1"/>
          </p:cNvSpPr>
          <p:nvPr>
            <p:ph type="subTitle" idx="1"/>
          </p:nvPr>
        </p:nvSpPr>
        <p:spPr>
          <a:xfrm>
            <a:off x="311700" y="31597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400">
                <a:latin typeface="Georgia"/>
                <a:ea typeface="Georgia"/>
                <a:cs typeface="Georgia"/>
                <a:sym typeface="Georgia"/>
              </a:rPr>
              <a:t>Karien Barsoum</a:t>
            </a:r>
            <a:endParaRPr sz="2400" dirty="0">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311700" y="2748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eorgia"/>
                <a:ea typeface="Georgia"/>
                <a:cs typeface="Georgia"/>
                <a:sym typeface="Georgia"/>
              </a:rPr>
              <a:t>5a. Use cases for using the Dark Web within organizations</a:t>
            </a:r>
            <a:endParaRPr>
              <a:latin typeface="Georgia"/>
              <a:ea typeface="Georgia"/>
              <a:cs typeface="Georgia"/>
              <a:sym typeface="Georgia"/>
            </a:endParaRPr>
          </a:p>
        </p:txBody>
      </p:sp>
      <p:sp>
        <p:nvSpPr>
          <p:cNvPr id="125" name="Google Shape;125;p22"/>
          <p:cNvSpPr txBox="1">
            <a:spLocks noGrp="1"/>
          </p:cNvSpPr>
          <p:nvPr>
            <p:ph type="body" idx="1"/>
          </p:nvPr>
        </p:nvSpPr>
        <p:spPr>
          <a:xfrm>
            <a:off x="134100" y="1315300"/>
            <a:ext cx="6778200" cy="1763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Detect data leaks within the dark web</a:t>
            </a:r>
            <a:endParaRPr>
              <a:solidFill>
                <a:schemeClr val="dk1"/>
              </a:solidFill>
              <a:latin typeface="Georgia"/>
              <a:ea typeface="Georgia"/>
              <a:cs typeface="Georgia"/>
              <a:sym typeface="Georgia"/>
            </a:endParaRPr>
          </a:p>
          <a:p>
            <a:pPr marL="457200" lvl="0" indent="-342900" algn="l" rtl="0">
              <a:lnSpc>
                <a:spcPct val="200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Allows them to prevent a breach of customer data</a:t>
            </a:r>
            <a:endParaRPr>
              <a:solidFill>
                <a:schemeClr val="dk1"/>
              </a:solidFill>
              <a:latin typeface="Georgia"/>
              <a:ea typeface="Georgia"/>
              <a:cs typeface="Georgia"/>
              <a:sym typeface="Georgia"/>
            </a:endParaRPr>
          </a:p>
          <a:p>
            <a:pPr marL="457200" lvl="0" indent="-342900" algn="l" rtl="0">
              <a:lnSpc>
                <a:spcPct val="200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Alert when organization name is mentioned on the dark web</a:t>
            </a:r>
            <a:endParaRPr>
              <a:solidFill>
                <a:schemeClr val="dk1"/>
              </a:solidFill>
              <a:latin typeface="Georgia"/>
              <a:ea typeface="Georgia"/>
              <a:cs typeface="Georgia"/>
              <a:sym typeface="Georgia"/>
            </a:endParaRPr>
          </a:p>
        </p:txBody>
      </p:sp>
      <p:pic>
        <p:nvPicPr>
          <p:cNvPr id="126" name="Google Shape;126;p22"/>
          <p:cNvPicPr preferRelativeResize="0"/>
          <p:nvPr/>
        </p:nvPicPr>
        <p:blipFill>
          <a:blip r:embed="rId3">
            <a:alphaModFix/>
          </a:blip>
          <a:stretch>
            <a:fillRect/>
          </a:stretch>
        </p:blipFill>
        <p:spPr>
          <a:xfrm>
            <a:off x="5872875" y="1998200"/>
            <a:ext cx="3537549" cy="3537549"/>
          </a:xfrm>
          <a:prstGeom prst="rect">
            <a:avLst/>
          </a:prstGeom>
          <a:noFill/>
          <a:ln>
            <a:noFill/>
          </a:ln>
        </p:spPr>
      </p:pic>
      <p:sp>
        <p:nvSpPr>
          <p:cNvPr id="127" name="Google Shape;127;p22"/>
          <p:cNvSpPr txBox="1"/>
          <p:nvPr/>
        </p:nvSpPr>
        <p:spPr>
          <a:xfrm>
            <a:off x="540250" y="4455225"/>
            <a:ext cx="45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[6]</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311700" y="356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eorgia"/>
                <a:ea typeface="Georgia"/>
                <a:cs typeface="Georgia"/>
                <a:sym typeface="Georgia"/>
              </a:rPr>
              <a:t>5b. Use cases for using the Dark Web within organizations</a:t>
            </a:r>
            <a:endParaRPr>
              <a:latin typeface="Georgia"/>
              <a:ea typeface="Georgia"/>
              <a:cs typeface="Georgia"/>
              <a:sym typeface="Georgia"/>
            </a:endParaRPr>
          </a:p>
        </p:txBody>
      </p:sp>
      <p:sp>
        <p:nvSpPr>
          <p:cNvPr id="133" name="Google Shape;133;p23"/>
          <p:cNvSpPr txBox="1">
            <a:spLocks noGrp="1"/>
          </p:cNvSpPr>
          <p:nvPr>
            <p:ph type="body" idx="1"/>
          </p:nvPr>
        </p:nvSpPr>
        <p:spPr>
          <a:xfrm>
            <a:off x="3012950" y="1416275"/>
            <a:ext cx="6090000" cy="17292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For federal organizations (FBI, etc), find criminals</a:t>
            </a:r>
            <a:endParaRPr>
              <a:solidFill>
                <a:schemeClr val="dk1"/>
              </a:solidFill>
              <a:latin typeface="Georgia"/>
              <a:ea typeface="Georgia"/>
              <a:cs typeface="Georgia"/>
              <a:sym typeface="Georgia"/>
            </a:endParaRPr>
          </a:p>
          <a:p>
            <a:pPr marL="457200" lvl="0" indent="-342900" algn="l" rtl="0">
              <a:lnSpc>
                <a:spcPct val="200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Track criminals on the dark web</a:t>
            </a:r>
            <a:endParaRPr>
              <a:solidFill>
                <a:schemeClr val="dk1"/>
              </a:solidFill>
              <a:latin typeface="Georgia"/>
              <a:ea typeface="Georgia"/>
              <a:cs typeface="Georgia"/>
              <a:sym typeface="Georgia"/>
            </a:endParaRPr>
          </a:p>
          <a:p>
            <a:pPr marL="457200" lvl="0" indent="-342900" algn="l" rtl="0">
              <a:lnSpc>
                <a:spcPct val="200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Identify criminals on the dark web</a:t>
            </a:r>
            <a:endParaRPr>
              <a:solidFill>
                <a:schemeClr val="dk1"/>
              </a:solidFill>
              <a:latin typeface="Georgia"/>
              <a:ea typeface="Georgia"/>
              <a:cs typeface="Georgia"/>
              <a:sym typeface="Georgia"/>
            </a:endParaRPr>
          </a:p>
        </p:txBody>
      </p:sp>
      <p:pic>
        <p:nvPicPr>
          <p:cNvPr id="134" name="Google Shape;134;p23"/>
          <p:cNvPicPr preferRelativeResize="0"/>
          <p:nvPr/>
        </p:nvPicPr>
        <p:blipFill>
          <a:blip r:embed="rId3">
            <a:alphaModFix/>
          </a:blip>
          <a:stretch>
            <a:fillRect/>
          </a:stretch>
        </p:blipFill>
        <p:spPr>
          <a:xfrm>
            <a:off x="211600" y="1865925"/>
            <a:ext cx="2708150" cy="278888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274700" y="2822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Georgia"/>
                <a:ea typeface="Georgia"/>
                <a:cs typeface="Georgia"/>
                <a:sym typeface="Georgia"/>
              </a:rPr>
              <a:t>References</a:t>
            </a:r>
            <a:endParaRPr>
              <a:latin typeface="Georgia"/>
              <a:ea typeface="Georgia"/>
              <a:cs typeface="Georgia"/>
              <a:sym typeface="Georgia"/>
            </a:endParaRPr>
          </a:p>
        </p:txBody>
      </p:sp>
      <p:sp>
        <p:nvSpPr>
          <p:cNvPr id="140" name="Google Shape;140;p24"/>
          <p:cNvSpPr txBox="1">
            <a:spLocks noGrp="1"/>
          </p:cNvSpPr>
          <p:nvPr>
            <p:ph type="body" idx="1"/>
          </p:nvPr>
        </p:nvSpPr>
        <p:spPr>
          <a:xfrm>
            <a:off x="-37000" y="1202725"/>
            <a:ext cx="9144000" cy="4280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solidFill>
                  <a:schemeClr val="dk1"/>
                </a:solidFill>
              </a:rPr>
              <a:t>[1]</a:t>
            </a:r>
            <a:r>
              <a:rPr lang="en" sz="1400"/>
              <a:t> </a:t>
            </a:r>
            <a:r>
              <a:rPr lang="en" sz="1400" u="sng">
                <a:solidFill>
                  <a:srgbClr val="3D85C6"/>
                </a:solidFill>
                <a:hlinkClick r:id="rId3">
                  <a:extLst>
                    <a:ext uri="{A12FA001-AC4F-418D-AE19-62706E023703}">
                      <ahyp:hlinkClr xmlns:ahyp="http://schemas.microsoft.com/office/drawing/2018/hyperlinkcolor" val="tx"/>
                    </a:ext>
                  </a:extLst>
                </a:hlinkClick>
              </a:rPr>
              <a:t>https://www.netscout.com/what-is/difference-between-threat-intelligence-and-cybersecurity</a:t>
            </a:r>
            <a:endParaRPr sz="1400">
              <a:solidFill>
                <a:srgbClr val="3D85C6"/>
              </a:solidFill>
            </a:endParaRPr>
          </a:p>
          <a:p>
            <a:pPr marL="0" lvl="0" indent="0" algn="l" rtl="0">
              <a:lnSpc>
                <a:spcPct val="100000"/>
              </a:lnSpc>
              <a:spcBef>
                <a:spcPts val="1200"/>
              </a:spcBef>
              <a:spcAft>
                <a:spcPts val="0"/>
              </a:spcAft>
              <a:buNone/>
            </a:pPr>
            <a:r>
              <a:rPr lang="en" sz="1400">
                <a:solidFill>
                  <a:schemeClr val="dk1"/>
                </a:solidFill>
              </a:rPr>
              <a:t>[2]</a:t>
            </a:r>
            <a:r>
              <a:rPr lang="en" sz="1400"/>
              <a:t> </a:t>
            </a:r>
            <a:r>
              <a:rPr lang="en" sz="1400" u="sng">
                <a:solidFill>
                  <a:srgbClr val="3D85C6"/>
                </a:solidFill>
                <a:hlinkClick r:id="rId4">
                  <a:extLst>
                    <a:ext uri="{A12FA001-AC4F-418D-AE19-62706E023703}">
                      <ahyp:hlinkClr xmlns:ahyp="http://schemas.microsoft.com/office/drawing/2018/hyperlinkcolor" val="tx"/>
                    </a:ext>
                  </a:extLst>
                </a:hlinkClick>
              </a:rPr>
              <a:t>https://onlinedegrees.und.edu/blog/understanding-the-dark-web/</a:t>
            </a:r>
            <a:endParaRPr sz="1400">
              <a:solidFill>
                <a:srgbClr val="3D85C6"/>
              </a:solidFill>
            </a:endParaRPr>
          </a:p>
          <a:p>
            <a:pPr marL="0" lvl="0" indent="0" algn="l" rtl="0">
              <a:lnSpc>
                <a:spcPct val="100000"/>
              </a:lnSpc>
              <a:spcBef>
                <a:spcPts val="1200"/>
              </a:spcBef>
              <a:spcAft>
                <a:spcPts val="0"/>
              </a:spcAft>
              <a:buNone/>
            </a:pPr>
            <a:r>
              <a:rPr lang="en" sz="1400">
                <a:solidFill>
                  <a:schemeClr val="dk1"/>
                </a:solidFill>
              </a:rPr>
              <a:t>[3]</a:t>
            </a:r>
            <a:r>
              <a:rPr lang="en" sz="1400"/>
              <a:t> </a:t>
            </a:r>
            <a:r>
              <a:rPr lang="en" sz="1400" u="sng">
                <a:solidFill>
                  <a:srgbClr val="3D85C6"/>
                </a:solidFill>
                <a:hlinkClick r:id="rId5">
                  <a:extLst>
                    <a:ext uri="{A12FA001-AC4F-418D-AE19-62706E023703}">
                      <ahyp:hlinkClr xmlns:ahyp="http://schemas.microsoft.com/office/drawing/2018/hyperlinkcolor" val="tx"/>
                    </a:ext>
                  </a:extLst>
                </a:hlinkClick>
              </a:rPr>
              <a:t>https://www.ezcomputersolutions.com/blog/what-is-the-dark-web-and-why-should-small-businesses-care/</a:t>
            </a:r>
            <a:endParaRPr sz="1400">
              <a:solidFill>
                <a:srgbClr val="3D85C6"/>
              </a:solidFill>
            </a:endParaRPr>
          </a:p>
          <a:p>
            <a:pPr marL="0" lvl="0" indent="0" algn="l" rtl="0">
              <a:lnSpc>
                <a:spcPct val="100000"/>
              </a:lnSpc>
              <a:spcBef>
                <a:spcPts val="1200"/>
              </a:spcBef>
              <a:spcAft>
                <a:spcPts val="0"/>
              </a:spcAft>
              <a:buNone/>
            </a:pPr>
            <a:r>
              <a:rPr lang="en" sz="1400">
                <a:solidFill>
                  <a:schemeClr val="dk1"/>
                </a:solidFill>
              </a:rPr>
              <a:t>[4]</a:t>
            </a:r>
            <a:r>
              <a:rPr lang="en" sz="1400"/>
              <a:t> </a:t>
            </a:r>
            <a:r>
              <a:rPr lang="en" sz="1400" u="sng">
                <a:solidFill>
                  <a:srgbClr val="3D85C6"/>
                </a:solidFill>
                <a:hlinkClick r:id="rId6">
                  <a:extLst>
                    <a:ext uri="{A12FA001-AC4F-418D-AE19-62706E023703}">
                      <ahyp:hlinkClr xmlns:ahyp="http://schemas.microsoft.com/office/drawing/2018/hyperlinkcolor" val="tx"/>
                    </a:ext>
                  </a:extLst>
                </a:hlinkClick>
              </a:rPr>
              <a:t>https://flare.systems/learn/resources/blog/dark-web-threat-intelligence/</a:t>
            </a:r>
            <a:endParaRPr sz="1400">
              <a:solidFill>
                <a:srgbClr val="3D85C6"/>
              </a:solidFill>
            </a:endParaRPr>
          </a:p>
          <a:p>
            <a:pPr marL="0" lvl="0" indent="0" algn="l" rtl="0">
              <a:lnSpc>
                <a:spcPct val="100000"/>
              </a:lnSpc>
              <a:spcBef>
                <a:spcPts val="1200"/>
              </a:spcBef>
              <a:spcAft>
                <a:spcPts val="0"/>
              </a:spcAft>
              <a:buNone/>
            </a:pPr>
            <a:r>
              <a:rPr lang="en" sz="1400">
                <a:solidFill>
                  <a:schemeClr val="dk1"/>
                </a:solidFill>
              </a:rPr>
              <a:t>[5]</a:t>
            </a:r>
            <a:r>
              <a:rPr lang="en" sz="1400"/>
              <a:t> </a:t>
            </a:r>
            <a:r>
              <a:rPr lang="en" sz="1400" u="sng">
                <a:solidFill>
                  <a:schemeClr val="hlink"/>
                </a:solidFill>
                <a:hlinkClick r:id="rId7"/>
              </a:rPr>
              <a:t>h</a:t>
            </a:r>
            <a:r>
              <a:rPr lang="en" sz="1400" u="sng">
                <a:solidFill>
                  <a:srgbClr val="3D85C6"/>
                </a:solidFill>
                <a:hlinkClick r:id="rId7">
                  <a:extLst>
                    <a:ext uri="{A12FA001-AC4F-418D-AE19-62706E023703}">
                      <ahyp:hlinkClr xmlns:ahyp="http://schemas.microsoft.com/office/drawing/2018/hyperlinkcolor" val="tx"/>
                    </a:ext>
                  </a:extLst>
                </a:hlinkClick>
              </a:rPr>
              <a:t>ttps://www.authentic8.com/blog/understanding-dark-web-and-how-it-can-aid-your-investigation</a:t>
            </a:r>
            <a:endParaRPr sz="1400">
              <a:solidFill>
                <a:srgbClr val="3D85C6"/>
              </a:solidFill>
            </a:endParaRPr>
          </a:p>
          <a:p>
            <a:pPr marL="0" lvl="0" indent="0" algn="l" rtl="0">
              <a:lnSpc>
                <a:spcPct val="100000"/>
              </a:lnSpc>
              <a:spcBef>
                <a:spcPts val="1200"/>
              </a:spcBef>
              <a:spcAft>
                <a:spcPts val="0"/>
              </a:spcAft>
              <a:buNone/>
            </a:pPr>
            <a:r>
              <a:rPr lang="en" sz="1400">
                <a:solidFill>
                  <a:schemeClr val="dk1"/>
                </a:solidFill>
              </a:rPr>
              <a:t>[6]</a:t>
            </a:r>
            <a:r>
              <a:rPr lang="en" sz="1400" u="sng">
                <a:solidFill>
                  <a:srgbClr val="3D85C6"/>
                </a:solidFill>
                <a:hlinkClick r:id="rId8">
                  <a:extLst>
                    <a:ext uri="{A12FA001-AC4F-418D-AE19-62706E023703}">
                      <ahyp:hlinkClr xmlns:ahyp="http://schemas.microsoft.com/office/drawing/2018/hyperlinkcolor" val="tx"/>
                    </a:ext>
                  </a:extLst>
                </a:hlinkClick>
              </a:rPr>
              <a:t>https://www.trustwave.com/en-us/resources/blogs/trustwave-blog/how-the-dark-web-can-give-organizations-actionable-insights/</a:t>
            </a:r>
            <a:r>
              <a:rPr lang="en" sz="1400">
                <a:solidFill>
                  <a:srgbClr val="3D85C6"/>
                </a:solidFill>
              </a:rPr>
              <a:t> </a:t>
            </a:r>
            <a:endParaRPr sz="1400">
              <a:solidFill>
                <a:srgbClr val="3D85C6"/>
              </a:solidFill>
            </a:endParaRPr>
          </a:p>
          <a:p>
            <a:pPr marL="0" lvl="0" indent="0" algn="l" rtl="0">
              <a:lnSpc>
                <a:spcPct val="100000"/>
              </a:lnSpc>
              <a:spcBef>
                <a:spcPts val="1200"/>
              </a:spcBef>
              <a:spcAft>
                <a:spcPts val="0"/>
              </a:spcAft>
              <a:buNone/>
            </a:pPr>
            <a:endParaRPr sz="1400"/>
          </a:p>
          <a:p>
            <a:pPr marL="0" lvl="0" indent="0" algn="l" rtl="0">
              <a:lnSpc>
                <a:spcPct val="100000"/>
              </a:lnSpc>
              <a:spcBef>
                <a:spcPts val="1200"/>
              </a:spcBef>
              <a:spcAft>
                <a:spcPts val="0"/>
              </a:spcAft>
              <a:buNone/>
            </a:pPr>
            <a:endParaRPr sz="1400"/>
          </a:p>
          <a:p>
            <a:pPr marL="0" lvl="0" indent="0" algn="l" rtl="0">
              <a:lnSpc>
                <a:spcPct val="100000"/>
              </a:lnSpc>
              <a:spcBef>
                <a:spcPts val="1200"/>
              </a:spcBef>
              <a:spcAft>
                <a:spcPts val="0"/>
              </a:spcAft>
              <a:buNone/>
            </a:pPr>
            <a:endParaRPr sz="1400"/>
          </a:p>
          <a:p>
            <a:pPr marL="0" lvl="0" indent="0" algn="l" rtl="0">
              <a:lnSpc>
                <a:spcPct val="100000"/>
              </a:lnSpc>
              <a:spcBef>
                <a:spcPts val="1200"/>
              </a:spcBef>
              <a:spcAft>
                <a:spcPts val="0"/>
              </a:spcAft>
              <a:buNone/>
            </a:pPr>
            <a:endParaRPr sz="1400"/>
          </a:p>
          <a:p>
            <a:pPr marL="0" lvl="0" indent="0" algn="l" rtl="0">
              <a:lnSpc>
                <a:spcPct val="100000"/>
              </a:lnSpc>
              <a:spcBef>
                <a:spcPts val="1200"/>
              </a:spcBef>
              <a:spcAft>
                <a:spcPts val="0"/>
              </a:spcAft>
              <a:buNone/>
            </a:pPr>
            <a:endParaRPr sz="1400"/>
          </a:p>
          <a:p>
            <a:pPr marL="0" lvl="0" indent="0" algn="l" rtl="0">
              <a:lnSpc>
                <a:spcPct val="100000"/>
              </a:lnSpc>
              <a:spcBef>
                <a:spcPts val="1200"/>
              </a:spcBef>
              <a:spcAft>
                <a:spcPts val="0"/>
              </a:spcAft>
              <a:buNone/>
            </a:pPr>
            <a:endParaRPr sz="1400"/>
          </a:p>
          <a:p>
            <a:pPr marL="0" lvl="0" indent="0" algn="l" rtl="0">
              <a:lnSpc>
                <a:spcPct val="100000"/>
              </a:lnSpc>
              <a:spcBef>
                <a:spcPts val="1200"/>
              </a:spcBef>
              <a:spcAft>
                <a:spcPts val="1200"/>
              </a:spcAft>
              <a:buNone/>
            </a:pP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0" y="170225"/>
            <a:ext cx="8520600" cy="544200"/>
          </a:xfrm>
          <a:prstGeom prst="rect">
            <a:avLst/>
          </a:prstGeom>
        </p:spPr>
        <p:txBody>
          <a:bodyPr spcFirstLastPara="1" wrap="square" lIns="91425" tIns="91425" rIns="91425" bIns="91425" anchor="t" anchorCtr="0">
            <a:normAutofit fontScale="90000"/>
          </a:bodyPr>
          <a:lstStyle/>
          <a:p>
            <a:pPr marL="914400" lvl="0" indent="0" algn="ctr" rtl="0">
              <a:spcBef>
                <a:spcPts val="0"/>
              </a:spcBef>
              <a:spcAft>
                <a:spcPts val="0"/>
              </a:spcAft>
              <a:buNone/>
            </a:pPr>
            <a:r>
              <a:rPr lang="en">
                <a:latin typeface="Georgia"/>
                <a:ea typeface="Georgia"/>
                <a:cs typeface="Georgia"/>
                <a:sym typeface="Georgia"/>
              </a:rPr>
              <a:t>1a. What is Cybersecurity?</a:t>
            </a:r>
            <a:endParaRPr>
              <a:latin typeface="Georgia"/>
              <a:ea typeface="Georgia"/>
              <a:cs typeface="Georgia"/>
              <a:sym typeface="Georgia"/>
            </a:endParaRPr>
          </a:p>
        </p:txBody>
      </p:sp>
      <p:sp>
        <p:nvSpPr>
          <p:cNvPr id="61" name="Google Shape;61;p14"/>
          <p:cNvSpPr txBox="1">
            <a:spLocks noGrp="1"/>
          </p:cNvSpPr>
          <p:nvPr>
            <p:ph type="body" idx="1"/>
          </p:nvPr>
        </p:nvSpPr>
        <p:spPr>
          <a:xfrm>
            <a:off x="204875" y="1716300"/>
            <a:ext cx="4879500" cy="21543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Combating threats</a:t>
            </a:r>
            <a:endParaRPr sz="1400">
              <a:solidFill>
                <a:schemeClr val="dk1"/>
              </a:solidFill>
              <a:latin typeface="Georgia"/>
              <a:ea typeface="Georgia"/>
              <a:cs typeface="Georgia"/>
              <a:sym typeface="Georgia"/>
            </a:endParaRPr>
          </a:p>
          <a:p>
            <a:pPr marL="457200" lvl="0" indent="-317500" algn="l" rtl="0">
              <a:lnSpc>
                <a:spcPct val="20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Protection from threats</a:t>
            </a:r>
            <a:endParaRPr sz="1400">
              <a:solidFill>
                <a:schemeClr val="dk1"/>
              </a:solidFill>
              <a:latin typeface="Georgia"/>
              <a:ea typeface="Georgia"/>
              <a:cs typeface="Georgia"/>
              <a:sym typeface="Georgia"/>
            </a:endParaRPr>
          </a:p>
          <a:p>
            <a:pPr marL="457200" lvl="0" indent="-317500" algn="l" rtl="0">
              <a:lnSpc>
                <a:spcPct val="20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Preventing threats</a:t>
            </a:r>
            <a:endParaRPr sz="1400">
              <a:solidFill>
                <a:schemeClr val="dk1"/>
              </a:solidFill>
              <a:latin typeface="Georgia"/>
              <a:ea typeface="Georgia"/>
              <a:cs typeface="Georgia"/>
              <a:sym typeface="Georgia"/>
            </a:endParaRPr>
          </a:p>
          <a:p>
            <a:pPr marL="457200" lvl="0" indent="-317500" algn="l" rtl="0">
              <a:lnSpc>
                <a:spcPct val="20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Actively defending networks, applications, devices, and data </a:t>
            </a:r>
            <a:endParaRPr sz="1400">
              <a:solidFill>
                <a:schemeClr val="dk1"/>
              </a:solidFill>
              <a:latin typeface="Georgia"/>
              <a:ea typeface="Georgia"/>
              <a:cs typeface="Georgia"/>
              <a:sym typeface="Georgia"/>
            </a:endParaRPr>
          </a:p>
          <a:p>
            <a:pPr marL="457200" lvl="0" indent="-317500" algn="l" rtl="0">
              <a:lnSpc>
                <a:spcPct val="20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Using threat intelligence</a:t>
            </a:r>
            <a:endParaRPr sz="1400">
              <a:solidFill>
                <a:schemeClr val="dk1"/>
              </a:solidFill>
              <a:latin typeface="Georgia"/>
              <a:ea typeface="Georgia"/>
              <a:cs typeface="Georgia"/>
              <a:sym typeface="Georgia"/>
            </a:endParaRPr>
          </a:p>
        </p:txBody>
      </p:sp>
      <p:sp>
        <p:nvSpPr>
          <p:cNvPr id="62" name="Google Shape;62;p14"/>
          <p:cNvSpPr txBox="1"/>
          <p:nvPr/>
        </p:nvSpPr>
        <p:spPr>
          <a:xfrm>
            <a:off x="4375600" y="4646250"/>
            <a:ext cx="127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[1]</a:t>
            </a:r>
            <a:endParaRPr/>
          </a:p>
        </p:txBody>
      </p:sp>
      <p:pic>
        <p:nvPicPr>
          <p:cNvPr id="63" name="Google Shape;63;p14"/>
          <p:cNvPicPr preferRelativeResize="0"/>
          <p:nvPr/>
        </p:nvPicPr>
        <p:blipFill>
          <a:blip r:embed="rId3">
            <a:alphaModFix/>
          </a:blip>
          <a:stretch>
            <a:fillRect/>
          </a:stretch>
        </p:blipFill>
        <p:spPr>
          <a:xfrm>
            <a:off x="5251575" y="1009863"/>
            <a:ext cx="3448786" cy="31237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259900" y="2600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Georgia"/>
                <a:ea typeface="Georgia"/>
                <a:cs typeface="Georgia"/>
                <a:sym typeface="Georgia"/>
              </a:rPr>
              <a:t>1b. How does it relate to threat intelligence?</a:t>
            </a:r>
            <a:endParaRPr>
              <a:latin typeface="Georgia"/>
              <a:ea typeface="Georgia"/>
              <a:cs typeface="Georgia"/>
              <a:sym typeface="Georgia"/>
            </a:endParaRPr>
          </a:p>
        </p:txBody>
      </p:sp>
      <p:sp>
        <p:nvSpPr>
          <p:cNvPr id="69" name="Google Shape;69;p15"/>
          <p:cNvSpPr txBox="1">
            <a:spLocks noGrp="1"/>
          </p:cNvSpPr>
          <p:nvPr>
            <p:ph type="body" idx="1"/>
          </p:nvPr>
        </p:nvSpPr>
        <p:spPr>
          <a:xfrm>
            <a:off x="4056475" y="1300475"/>
            <a:ext cx="5372100" cy="2340600"/>
          </a:xfrm>
          <a:prstGeom prst="rect">
            <a:avLst/>
          </a:prstGeom>
        </p:spPr>
        <p:txBody>
          <a:bodyPr spcFirstLastPara="1" wrap="square" lIns="91425" tIns="91425" rIns="91425" bIns="91425" anchor="t" anchorCtr="0">
            <a:normAutofit/>
          </a:bodyPr>
          <a:lstStyle/>
          <a:p>
            <a:pPr marL="457200" lvl="0" indent="-317500" algn="l" rtl="0">
              <a:lnSpc>
                <a:spcPct val="20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Understand threat actor's motives online</a:t>
            </a:r>
            <a:endParaRPr sz="1400">
              <a:solidFill>
                <a:schemeClr val="dk1"/>
              </a:solidFill>
              <a:latin typeface="Georgia"/>
              <a:ea typeface="Georgia"/>
              <a:cs typeface="Georgia"/>
              <a:sym typeface="Georgia"/>
            </a:endParaRPr>
          </a:p>
          <a:p>
            <a:pPr marL="457200" lvl="0" indent="-317500" algn="l" rtl="0">
              <a:lnSpc>
                <a:spcPct val="20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Understand threat actor’s targets online</a:t>
            </a:r>
            <a:endParaRPr sz="1400">
              <a:solidFill>
                <a:schemeClr val="dk1"/>
              </a:solidFill>
              <a:latin typeface="Georgia"/>
              <a:ea typeface="Georgia"/>
              <a:cs typeface="Georgia"/>
              <a:sym typeface="Georgia"/>
            </a:endParaRPr>
          </a:p>
          <a:p>
            <a:pPr marL="457200" lvl="0" indent="-317500" algn="l" rtl="0">
              <a:lnSpc>
                <a:spcPct val="20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Gathering, processing and analyzing threat information</a:t>
            </a:r>
            <a:endParaRPr sz="1400">
              <a:solidFill>
                <a:schemeClr val="dk1"/>
              </a:solidFill>
              <a:latin typeface="Georgia"/>
              <a:ea typeface="Georgia"/>
              <a:cs typeface="Georgia"/>
              <a:sym typeface="Georgia"/>
            </a:endParaRPr>
          </a:p>
          <a:p>
            <a:pPr marL="457200" lvl="0" indent="-317500" algn="l" rtl="0">
              <a:lnSpc>
                <a:spcPct val="20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Typically aggregated in a single database</a:t>
            </a:r>
            <a:endParaRPr sz="1400">
              <a:solidFill>
                <a:schemeClr val="dk1"/>
              </a:solidFill>
              <a:latin typeface="Georgia"/>
              <a:ea typeface="Georgia"/>
              <a:cs typeface="Georgia"/>
              <a:sym typeface="Georgia"/>
            </a:endParaRPr>
          </a:p>
          <a:p>
            <a:pPr marL="457200" lvl="0" indent="-317500" algn="l" rtl="0">
              <a:lnSpc>
                <a:spcPct val="20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Used by Cybersecurity Professionals</a:t>
            </a:r>
            <a:endParaRPr/>
          </a:p>
        </p:txBody>
      </p:sp>
      <p:pic>
        <p:nvPicPr>
          <p:cNvPr id="70" name="Google Shape;70;p15"/>
          <p:cNvPicPr preferRelativeResize="0"/>
          <p:nvPr/>
        </p:nvPicPr>
        <p:blipFill>
          <a:blip r:embed="rId3">
            <a:alphaModFix/>
          </a:blip>
          <a:stretch>
            <a:fillRect/>
          </a:stretch>
        </p:blipFill>
        <p:spPr>
          <a:xfrm>
            <a:off x="111025" y="1971800"/>
            <a:ext cx="3556450" cy="3082901"/>
          </a:xfrm>
          <a:prstGeom prst="rect">
            <a:avLst/>
          </a:prstGeom>
          <a:noFill/>
          <a:ln>
            <a:noFill/>
          </a:ln>
        </p:spPr>
      </p:pic>
      <p:sp>
        <p:nvSpPr>
          <p:cNvPr id="71" name="Google Shape;71;p15"/>
          <p:cNvSpPr txBox="1"/>
          <p:nvPr/>
        </p:nvSpPr>
        <p:spPr>
          <a:xfrm>
            <a:off x="7948375" y="3981575"/>
            <a:ext cx="57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2156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Georgia"/>
                <a:ea typeface="Georgia"/>
                <a:cs typeface="Georgia"/>
                <a:sym typeface="Georgia"/>
              </a:rPr>
              <a:t>2a. What is the Dark Web and why does it matter?</a:t>
            </a:r>
            <a:endParaRPr>
              <a:latin typeface="Georgia"/>
              <a:ea typeface="Georgia"/>
              <a:cs typeface="Georgia"/>
              <a:sym typeface="Georgia"/>
            </a:endParaRPr>
          </a:p>
          <a:p>
            <a:pPr marL="0" lvl="0" indent="0" algn="ctr" rtl="0">
              <a:spcBef>
                <a:spcPts val="0"/>
              </a:spcBef>
              <a:spcAft>
                <a:spcPts val="0"/>
              </a:spcAft>
              <a:buNone/>
            </a:pPr>
            <a:r>
              <a:rPr lang="en" sz="1577">
                <a:latin typeface="Georgia"/>
                <a:ea typeface="Georgia"/>
                <a:cs typeface="Georgia"/>
                <a:sym typeface="Georgia"/>
              </a:rPr>
              <a:t>(Relating to Cybersecurity)</a:t>
            </a:r>
            <a:endParaRPr sz="1577">
              <a:latin typeface="Georgia"/>
              <a:ea typeface="Georgia"/>
              <a:cs typeface="Georgia"/>
              <a:sym typeface="Georgia"/>
            </a:endParaRPr>
          </a:p>
        </p:txBody>
      </p:sp>
      <p:sp>
        <p:nvSpPr>
          <p:cNvPr id="77" name="Google Shape;77;p16"/>
          <p:cNvSpPr txBox="1">
            <a:spLocks noGrp="1"/>
          </p:cNvSpPr>
          <p:nvPr>
            <p:ph type="body" idx="1"/>
          </p:nvPr>
        </p:nvSpPr>
        <p:spPr>
          <a:xfrm>
            <a:off x="527700" y="1495775"/>
            <a:ext cx="3551400" cy="25848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Difficult to access </a:t>
            </a:r>
            <a:endParaRPr sz="1400">
              <a:solidFill>
                <a:schemeClr val="dk1"/>
              </a:solidFill>
              <a:latin typeface="Georgia"/>
              <a:ea typeface="Georgia"/>
              <a:cs typeface="Georgia"/>
              <a:sym typeface="Georgia"/>
            </a:endParaRPr>
          </a:p>
          <a:p>
            <a:pPr marL="457200" lvl="0" indent="-317500" algn="l" rtl="0">
              <a:lnSpc>
                <a:spcPct val="20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Access is through different browsers</a:t>
            </a:r>
            <a:endParaRPr sz="1400">
              <a:solidFill>
                <a:schemeClr val="dk1"/>
              </a:solidFill>
              <a:latin typeface="Georgia"/>
              <a:ea typeface="Georgia"/>
              <a:cs typeface="Georgia"/>
              <a:sym typeface="Georgia"/>
            </a:endParaRPr>
          </a:p>
          <a:p>
            <a:pPr marL="457200" lvl="0" indent="-317500" algn="l" rtl="0">
              <a:lnSpc>
                <a:spcPct val="20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Needs encryption software</a:t>
            </a:r>
            <a:endParaRPr sz="1400">
              <a:solidFill>
                <a:schemeClr val="dk1"/>
              </a:solidFill>
              <a:latin typeface="Georgia"/>
              <a:ea typeface="Georgia"/>
              <a:cs typeface="Georgia"/>
              <a:sym typeface="Georgia"/>
            </a:endParaRPr>
          </a:p>
          <a:p>
            <a:pPr marL="457200" lvl="0" indent="-317500" algn="l" rtl="0">
              <a:lnSpc>
                <a:spcPct val="20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Is a Cybersecurity concern</a:t>
            </a:r>
            <a:endParaRPr sz="1400">
              <a:solidFill>
                <a:schemeClr val="dk1"/>
              </a:solidFill>
              <a:latin typeface="Georgia"/>
              <a:ea typeface="Georgia"/>
              <a:cs typeface="Georgia"/>
              <a:sym typeface="Georgia"/>
            </a:endParaRPr>
          </a:p>
          <a:p>
            <a:pPr marL="457200" lvl="0" indent="-317500" algn="l" rtl="0">
              <a:lnSpc>
                <a:spcPct val="20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Offers hacking knowledge</a:t>
            </a:r>
            <a:endParaRPr sz="1400">
              <a:solidFill>
                <a:schemeClr val="dk1"/>
              </a:solidFill>
              <a:latin typeface="Georgia"/>
              <a:ea typeface="Georgia"/>
              <a:cs typeface="Georgia"/>
              <a:sym typeface="Georgia"/>
            </a:endParaRPr>
          </a:p>
          <a:p>
            <a:pPr marL="457200" lvl="0" indent="-317500" algn="l" rtl="0">
              <a:lnSpc>
                <a:spcPct val="20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Can host illegal content</a:t>
            </a:r>
            <a:endParaRPr sz="1400">
              <a:solidFill>
                <a:schemeClr val="dk1"/>
              </a:solidFill>
              <a:latin typeface="Georgia"/>
              <a:ea typeface="Georgia"/>
              <a:cs typeface="Georgia"/>
              <a:sym typeface="Georgia"/>
            </a:endParaRPr>
          </a:p>
        </p:txBody>
      </p:sp>
      <p:pic>
        <p:nvPicPr>
          <p:cNvPr id="78" name="Google Shape;78;p16"/>
          <p:cNvPicPr preferRelativeResize="0"/>
          <p:nvPr/>
        </p:nvPicPr>
        <p:blipFill>
          <a:blip r:embed="rId3">
            <a:alphaModFix/>
          </a:blip>
          <a:stretch>
            <a:fillRect/>
          </a:stretch>
        </p:blipFill>
        <p:spPr>
          <a:xfrm>
            <a:off x="4362500" y="1576350"/>
            <a:ext cx="4781499" cy="2888824"/>
          </a:xfrm>
          <a:prstGeom prst="rect">
            <a:avLst/>
          </a:prstGeom>
          <a:noFill/>
          <a:ln>
            <a:noFill/>
          </a:ln>
        </p:spPr>
      </p:pic>
      <p:sp>
        <p:nvSpPr>
          <p:cNvPr id="79" name="Google Shape;79;p16"/>
          <p:cNvSpPr txBox="1"/>
          <p:nvPr/>
        </p:nvSpPr>
        <p:spPr>
          <a:xfrm>
            <a:off x="527700" y="4566250"/>
            <a:ext cx="79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2008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Georgia"/>
                <a:ea typeface="Georgia"/>
                <a:cs typeface="Georgia"/>
                <a:sym typeface="Georgia"/>
              </a:rPr>
              <a:t>2b. What is the Dark Web and why does it matter?</a:t>
            </a:r>
            <a:endParaRPr>
              <a:latin typeface="Georgia"/>
              <a:ea typeface="Georgia"/>
              <a:cs typeface="Georgia"/>
              <a:sym typeface="Georgia"/>
            </a:endParaRPr>
          </a:p>
          <a:p>
            <a:pPr marL="0" lvl="0" indent="0" algn="ctr" rtl="0">
              <a:spcBef>
                <a:spcPts val="0"/>
              </a:spcBef>
              <a:spcAft>
                <a:spcPts val="0"/>
              </a:spcAft>
              <a:buClr>
                <a:schemeClr val="dk1"/>
              </a:buClr>
              <a:buSzPct val="69718"/>
              <a:buFont typeface="Arial"/>
              <a:buNone/>
            </a:pPr>
            <a:r>
              <a:rPr lang="en" sz="1577">
                <a:latin typeface="Georgia"/>
                <a:ea typeface="Georgia"/>
                <a:cs typeface="Georgia"/>
                <a:sym typeface="Georgia"/>
              </a:rPr>
              <a:t>(Relating to Cybersecurity)</a:t>
            </a:r>
            <a:endParaRPr>
              <a:latin typeface="Georgia"/>
              <a:ea typeface="Georgia"/>
              <a:cs typeface="Georgia"/>
              <a:sym typeface="Georgia"/>
            </a:endParaRPr>
          </a:p>
          <a:p>
            <a:pPr marL="0" lvl="0" indent="0" algn="l" rtl="0">
              <a:spcBef>
                <a:spcPts val="0"/>
              </a:spcBef>
              <a:spcAft>
                <a:spcPts val="0"/>
              </a:spcAft>
              <a:buNone/>
            </a:pPr>
            <a:endParaRPr/>
          </a:p>
        </p:txBody>
      </p:sp>
      <p:sp>
        <p:nvSpPr>
          <p:cNvPr id="85" name="Google Shape;85;p17"/>
          <p:cNvSpPr txBox="1">
            <a:spLocks noGrp="1"/>
          </p:cNvSpPr>
          <p:nvPr>
            <p:ph type="body" idx="1"/>
          </p:nvPr>
        </p:nvSpPr>
        <p:spPr>
          <a:xfrm>
            <a:off x="4104000" y="1359675"/>
            <a:ext cx="5040000" cy="2133300"/>
          </a:xfrm>
          <a:prstGeom prst="rect">
            <a:avLst/>
          </a:prstGeom>
        </p:spPr>
        <p:txBody>
          <a:bodyPr spcFirstLastPara="1" wrap="square" lIns="91425" tIns="91425" rIns="91425" bIns="91425" anchor="t" anchorCtr="0">
            <a:normAutofit/>
          </a:bodyPr>
          <a:lstStyle/>
          <a:p>
            <a:pPr marL="457200" lvl="0" indent="-317500" algn="l" rtl="0">
              <a:lnSpc>
                <a:spcPct val="20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The Dark Web is a huge concern for cyber professionals</a:t>
            </a:r>
            <a:endParaRPr sz="1400">
              <a:solidFill>
                <a:schemeClr val="dk1"/>
              </a:solidFill>
              <a:latin typeface="Georgia"/>
              <a:ea typeface="Georgia"/>
              <a:cs typeface="Georgia"/>
              <a:sym typeface="Georgia"/>
            </a:endParaRPr>
          </a:p>
          <a:p>
            <a:pPr marL="457200" lvl="0" indent="-317500" algn="l" rtl="0">
              <a:lnSpc>
                <a:spcPct val="20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Learning tool for Cyber professionals</a:t>
            </a:r>
            <a:endParaRPr sz="1400">
              <a:solidFill>
                <a:schemeClr val="dk1"/>
              </a:solidFill>
              <a:latin typeface="Georgia"/>
              <a:ea typeface="Georgia"/>
              <a:cs typeface="Georgia"/>
              <a:sym typeface="Georgia"/>
            </a:endParaRPr>
          </a:p>
          <a:p>
            <a:pPr marL="457200" lvl="0" indent="-317500" algn="l" rtl="0">
              <a:lnSpc>
                <a:spcPct val="20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Intelligence tool</a:t>
            </a:r>
            <a:endParaRPr sz="1400">
              <a:solidFill>
                <a:schemeClr val="dk1"/>
              </a:solidFill>
              <a:latin typeface="Georgia"/>
              <a:ea typeface="Georgia"/>
              <a:cs typeface="Georgia"/>
              <a:sym typeface="Georgia"/>
            </a:endParaRPr>
          </a:p>
          <a:p>
            <a:pPr marL="457200" lvl="0" indent="-317500" algn="l" rtl="0">
              <a:lnSpc>
                <a:spcPct val="20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It’s a subset of the entire cyber world</a:t>
            </a:r>
            <a:endParaRPr sz="1400">
              <a:solidFill>
                <a:schemeClr val="dk1"/>
              </a:solidFill>
              <a:latin typeface="Georgia"/>
              <a:ea typeface="Georgia"/>
              <a:cs typeface="Georgia"/>
              <a:sym typeface="Georgia"/>
            </a:endParaRPr>
          </a:p>
          <a:p>
            <a:pPr marL="457200" lvl="0" indent="-317500" algn="l" rtl="0">
              <a:lnSpc>
                <a:spcPct val="200000"/>
              </a:lnSpc>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Where cyber criminals/criminals live</a:t>
            </a:r>
            <a:endParaRPr sz="1400">
              <a:solidFill>
                <a:schemeClr val="dk1"/>
              </a:solidFill>
              <a:latin typeface="Georgia"/>
              <a:ea typeface="Georgia"/>
              <a:cs typeface="Georgia"/>
              <a:sym typeface="Georgia"/>
            </a:endParaRPr>
          </a:p>
        </p:txBody>
      </p:sp>
      <p:pic>
        <p:nvPicPr>
          <p:cNvPr id="86" name="Google Shape;86;p17"/>
          <p:cNvPicPr preferRelativeResize="0"/>
          <p:nvPr/>
        </p:nvPicPr>
        <p:blipFill>
          <a:blip r:embed="rId3">
            <a:alphaModFix/>
          </a:blip>
          <a:stretch>
            <a:fillRect/>
          </a:stretch>
        </p:blipFill>
        <p:spPr>
          <a:xfrm>
            <a:off x="185900" y="1310725"/>
            <a:ext cx="3799200" cy="3300555"/>
          </a:xfrm>
          <a:prstGeom prst="rect">
            <a:avLst/>
          </a:prstGeom>
          <a:noFill/>
          <a:ln>
            <a:noFill/>
          </a:ln>
        </p:spPr>
      </p:pic>
      <p:sp>
        <p:nvSpPr>
          <p:cNvPr id="87" name="Google Shape;87;p17"/>
          <p:cNvSpPr txBox="1"/>
          <p:nvPr/>
        </p:nvSpPr>
        <p:spPr>
          <a:xfrm>
            <a:off x="7730025" y="4315800"/>
            <a:ext cx="93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2008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Georgia"/>
                <a:ea typeface="Georgia"/>
                <a:cs typeface="Georgia"/>
                <a:sym typeface="Georgia"/>
              </a:rPr>
              <a:t>3a. Why should organizations care?</a:t>
            </a:r>
            <a:endParaRPr>
              <a:latin typeface="Georgia"/>
              <a:ea typeface="Georgia"/>
              <a:cs typeface="Georgia"/>
              <a:sym typeface="Georgia"/>
            </a:endParaRPr>
          </a:p>
          <a:p>
            <a:pPr marL="0" lvl="0" indent="0" algn="ctr" rtl="0">
              <a:spcBef>
                <a:spcPts val="0"/>
              </a:spcBef>
              <a:spcAft>
                <a:spcPts val="0"/>
              </a:spcAft>
              <a:buNone/>
            </a:pPr>
            <a:r>
              <a:rPr lang="en" sz="1577">
                <a:latin typeface="Georgia"/>
                <a:ea typeface="Georgia"/>
                <a:cs typeface="Georgia"/>
                <a:sym typeface="Georgia"/>
              </a:rPr>
              <a:t>(About the dark web)</a:t>
            </a:r>
            <a:endParaRPr sz="1577">
              <a:latin typeface="Georgia"/>
              <a:ea typeface="Georgia"/>
              <a:cs typeface="Georgia"/>
              <a:sym typeface="Georgia"/>
            </a:endParaRPr>
          </a:p>
          <a:p>
            <a:pPr marL="0" lvl="0" indent="0" algn="ctr" rtl="0">
              <a:spcBef>
                <a:spcPts val="0"/>
              </a:spcBef>
              <a:spcAft>
                <a:spcPts val="0"/>
              </a:spcAft>
              <a:buNone/>
            </a:pPr>
            <a:endParaRPr/>
          </a:p>
        </p:txBody>
      </p:sp>
      <p:sp>
        <p:nvSpPr>
          <p:cNvPr id="93" name="Google Shape;93;p18"/>
          <p:cNvSpPr txBox="1">
            <a:spLocks noGrp="1"/>
          </p:cNvSpPr>
          <p:nvPr>
            <p:ph type="body" idx="1"/>
          </p:nvPr>
        </p:nvSpPr>
        <p:spPr>
          <a:xfrm>
            <a:off x="245050" y="1751950"/>
            <a:ext cx="5216700" cy="2540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Customer data is vulnerable to the dark web</a:t>
            </a:r>
            <a:endParaRPr>
              <a:solidFill>
                <a:schemeClr val="dk1"/>
              </a:solidFill>
              <a:latin typeface="Georgia"/>
              <a:ea typeface="Georgia"/>
              <a:cs typeface="Georgia"/>
              <a:sym typeface="Georgia"/>
            </a:endParaRPr>
          </a:p>
          <a:p>
            <a:pPr marL="457200" lvl="0" indent="-342900" algn="l" rtl="0">
              <a:lnSpc>
                <a:spcPct val="200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There are legal troubles with breaches</a:t>
            </a:r>
            <a:endParaRPr>
              <a:solidFill>
                <a:schemeClr val="dk1"/>
              </a:solidFill>
              <a:latin typeface="Georgia"/>
              <a:ea typeface="Georgia"/>
              <a:cs typeface="Georgia"/>
              <a:sym typeface="Georgia"/>
            </a:endParaRPr>
          </a:p>
          <a:p>
            <a:pPr marL="457200" lvl="0" indent="-342900" algn="l" rtl="0">
              <a:lnSpc>
                <a:spcPct val="200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Insider threats can live here</a:t>
            </a:r>
            <a:endParaRPr>
              <a:solidFill>
                <a:schemeClr val="dk1"/>
              </a:solidFill>
              <a:latin typeface="Georgia"/>
              <a:ea typeface="Georgia"/>
              <a:cs typeface="Georgia"/>
              <a:sym typeface="Georgia"/>
            </a:endParaRPr>
          </a:p>
        </p:txBody>
      </p:sp>
      <p:pic>
        <p:nvPicPr>
          <p:cNvPr id="94" name="Google Shape;94;p18"/>
          <p:cNvPicPr preferRelativeResize="0"/>
          <p:nvPr/>
        </p:nvPicPr>
        <p:blipFill>
          <a:blip r:embed="rId3">
            <a:alphaModFix/>
          </a:blip>
          <a:stretch>
            <a:fillRect/>
          </a:stretch>
        </p:blipFill>
        <p:spPr>
          <a:xfrm>
            <a:off x="5093375" y="865875"/>
            <a:ext cx="3924075" cy="2581650"/>
          </a:xfrm>
          <a:prstGeom prst="rect">
            <a:avLst/>
          </a:prstGeom>
          <a:noFill/>
          <a:ln>
            <a:noFill/>
          </a:ln>
        </p:spPr>
      </p:pic>
      <p:sp>
        <p:nvSpPr>
          <p:cNvPr id="95" name="Google Shape;95;p18"/>
          <p:cNvSpPr txBox="1"/>
          <p:nvPr/>
        </p:nvSpPr>
        <p:spPr>
          <a:xfrm>
            <a:off x="7863050" y="4345375"/>
            <a:ext cx="65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2155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a:latin typeface="Georgia"/>
                <a:ea typeface="Georgia"/>
                <a:cs typeface="Georgia"/>
                <a:sym typeface="Georgia"/>
              </a:rPr>
              <a:t>3b. Why should organizations care?</a:t>
            </a:r>
            <a:endParaRPr>
              <a:latin typeface="Georgia"/>
              <a:ea typeface="Georgia"/>
              <a:cs typeface="Georgia"/>
              <a:sym typeface="Georgia"/>
            </a:endParaRPr>
          </a:p>
          <a:p>
            <a:pPr marL="0" lvl="0" indent="0" algn="ctr" rtl="0">
              <a:spcBef>
                <a:spcPts val="0"/>
              </a:spcBef>
              <a:spcAft>
                <a:spcPts val="0"/>
              </a:spcAft>
              <a:buClr>
                <a:schemeClr val="dk1"/>
              </a:buClr>
              <a:buSzPct val="69718"/>
              <a:buFont typeface="Arial"/>
              <a:buNone/>
            </a:pPr>
            <a:r>
              <a:rPr lang="en" sz="1577">
                <a:latin typeface="Georgia"/>
                <a:ea typeface="Georgia"/>
                <a:cs typeface="Georgia"/>
                <a:sym typeface="Georgia"/>
              </a:rPr>
              <a:t>(About the dark web)</a:t>
            </a:r>
            <a:endParaRPr>
              <a:latin typeface="Georgia"/>
              <a:ea typeface="Georgia"/>
              <a:cs typeface="Georgia"/>
              <a:sym typeface="Georgia"/>
            </a:endParaRPr>
          </a:p>
        </p:txBody>
      </p:sp>
      <p:sp>
        <p:nvSpPr>
          <p:cNvPr id="101" name="Google Shape;101;p19"/>
          <p:cNvSpPr txBox="1">
            <a:spLocks noGrp="1"/>
          </p:cNvSpPr>
          <p:nvPr>
            <p:ph type="body" idx="1"/>
          </p:nvPr>
        </p:nvSpPr>
        <p:spPr>
          <a:xfrm>
            <a:off x="363425" y="1662400"/>
            <a:ext cx="5260500" cy="24243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Industrial espionage on the dark web</a:t>
            </a:r>
            <a:endParaRPr>
              <a:solidFill>
                <a:schemeClr val="dk1"/>
              </a:solidFill>
              <a:latin typeface="Georgia"/>
              <a:ea typeface="Georgia"/>
              <a:cs typeface="Georgia"/>
              <a:sym typeface="Georgia"/>
            </a:endParaRPr>
          </a:p>
          <a:p>
            <a:pPr marL="457200" lvl="0" indent="-342900" algn="l" rtl="0">
              <a:lnSpc>
                <a:spcPct val="200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Their business being attacked </a:t>
            </a:r>
            <a:endParaRPr>
              <a:solidFill>
                <a:schemeClr val="dk1"/>
              </a:solidFill>
              <a:latin typeface="Georgia"/>
              <a:ea typeface="Georgia"/>
              <a:cs typeface="Georgia"/>
              <a:sym typeface="Georgia"/>
            </a:endParaRPr>
          </a:p>
          <a:p>
            <a:pPr marL="457200" lvl="0" indent="-342900" algn="l" rtl="0">
              <a:lnSpc>
                <a:spcPct val="200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Aids cyber professionals to threat hunt</a:t>
            </a:r>
            <a:endParaRPr>
              <a:solidFill>
                <a:schemeClr val="dk1"/>
              </a:solidFill>
              <a:latin typeface="Georgia"/>
              <a:ea typeface="Georgia"/>
              <a:cs typeface="Georgia"/>
              <a:sym typeface="Georgia"/>
            </a:endParaRPr>
          </a:p>
        </p:txBody>
      </p:sp>
      <p:pic>
        <p:nvPicPr>
          <p:cNvPr id="102" name="Google Shape;102;p19"/>
          <p:cNvPicPr preferRelativeResize="0"/>
          <p:nvPr/>
        </p:nvPicPr>
        <p:blipFill>
          <a:blip r:embed="rId3">
            <a:alphaModFix/>
          </a:blip>
          <a:stretch>
            <a:fillRect/>
          </a:stretch>
        </p:blipFill>
        <p:spPr>
          <a:xfrm>
            <a:off x="6336700" y="968100"/>
            <a:ext cx="2664425" cy="4023000"/>
          </a:xfrm>
          <a:prstGeom prst="rect">
            <a:avLst/>
          </a:prstGeom>
          <a:noFill/>
          <a:ln>
            <a:noFill/>
          </a:ln>
        </p:spPr>
      </p:pic>
      <p:sp>
        <p:nvSpPr>
          <p:cNvPr id="103" name="Google Shape;103;p19"/>
          <p:cNvSpPr txBox="1"/>
          <p:nvPr/>
        </p:nvSpPr>
        <p:spPr>
          <a:xfrm>
            <a:off x="8468925" y="4655750"/>
            <a:ext cx="53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311700" y="2898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920">
                <a:latin typeface="Georgia"/>
                <a:ea typeface="Georgia"/>
                <a:cs typeface="Georgia"/>
                <a:sym typeface="Georgia"/>
              </a:rPr>
              <a:t>4a. How could the Dark Web be used by organizations for cyber intelligence?</a:t>
            </a:r>
            <a:endParaRPr sz="1920">
              <a:latin typeface="Georgia"/>
              <a:ea typeface="Georgia"/>
              <a:cs typeface="Georgia"/>
              <a:sym typeface="Georgia"/>
            </a:endParaRPr>
          </a:p>
        </p:txBody>
      </p:sp>
      <p:sp>
        <p:nvSpPr>
          <p:cNvPr id="109" name="Google Shape;109;p20"/>
          <p:cNvSpPr txBox="1">
            <a:spLocks noGrp="1"/>
          </p:cNvSpPr>
          <p:nvPr>
            <p:ph type="body" idx="1"/>
          </p:nvPr>
        </p:nvSpPr>
        <p:spPr>
          <a:xfrm>
            <a:off x="4089575" y="1596500"/>
            <a:ext cx="4402500" cy="17634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Extract threat intelligence</a:t>
            </a:r>
            <a:endParaRPr>
              <a:solidFill>
                <a:schemeClr val="dk1"/>
              </a:solidFill>
              <a:latin typeface="Georgia"/>
              <a:ea typeface="Georgia"/>
              <a:cs typeface="Georgia"/>
              <a:sym typeface="Georgia"/>
            </a:endParaRPr>
          </a:p>
          <a:p>
            <a:pPr marL="457200" lvl="0" indent="-342900" algn="l" rtl="0">
              <a:lnSpc>
                <a:spcPct val="200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Cyber awareness/improvement</a:t>
            </a:r>
            <a:endParaRPr>
              <a:solidFill>
                <a:schemeClr val="dk1"/>
              </a:solidFill>
              <a:latin typeface="Georgia"/>
              <a:ea typeface="Georgia"/>
              <a:cs typeface="Georgia"/>
              <a:sym typeface="Georgia"/>
            </a:endParaRPr>
          </a:p>
          <a:p>
            <a:pPr marL="457200" lvl="0" indent="-342900" algn="l" rtl="0">
              <a:lnSpc>
                <a:spcPct val="200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Predict, identify, and protect</a:t>
            </a:r>
            <a:endParaRPr>
              <a:solidFill>
                <a:schemeClr val="dk1"/>
              </a:solidFill>
              <a:latin typeface="Georgia"/>
              <a:ea typeface="Georgia"/>
              <a:cs typeface="Georgia"/>
              <a:sym typeface="Georgia"/>
            </a:endParaRPr>
          </a:p>
        </p:txBody>
      </p:sp>
      <p:pic>
        <p:nvPicPr>
          <p:cNvPr id="110" name="Google Shape;110;p20"/>
          <p:cNvPicPr preferRelativeResize="0"/>
          <p:nvPr/>
        </p:nvPicPr>
        <p:blipFill>
          <a:blip r:embed="rId3">
            <a:alphaModFix/>
          </a:blip>
          <a:stretch>
            <a:fillRect/>
          </a:stretch>
        </p:blipFill>
        <p:spPr>
          <a:xfrm>
            <a:off x="0" y="948688"/>
            <a:ext cx="4267200" cy="3246120"/>
          </a:xfrm>
          <a:prstGeom prst="rect">
            <a:avLst/>
          </a:prstGeom>
          <a:noFill/>
          <a:ln>
            <a:noFill/>
          </a:ln>
        </p:spPr>
      </p:pic>
      <p:sp>
        <p:nvSpPr>
          <p:cNvPr id="111" name="Google Shape;111;p20"/>
          <p:cNvSpPr txBox="1"/>
          <p:nvPr/>
        </p:nvSpPr>
        <p:spPr>
          <a:xfrm>
            <a:off x="8081575" y="4351625"/>
            <a:ext cx="70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chemeClr val="dk1"/>
                </a:solidFill>
              </a:rPr>
              <a:t>[4]</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2824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900">
                <a:latin typeface="Georgia"/>
                <a:ea typeface="Georgia"/>
                <a:cs typeface="Georgia"/>
                <a:sym typeface="Georgia"/>
              </a:rPr>
              <a:t>4b. How could the Dark Web be used by organizations for cyber intelligence?</a:t>
            </a:r>
            <a:endParaRPr sz="1900">
              <a:latin typeface="Georgia"/>
              <a:ea typeface="Georgia"/>
              <a:cs typeface="Georgia"/>
              <a:sym typeface="Georgia"/>
            </a:endParaRPr>
          </a:p>
        </p:txBody>
      </p:sp>
      <p:sp>
        <p:nvSpPr>
          <p:cNvPr id="117" name="Google Shape;117;p21"/>
          <p:cNvSpPr txBox="1"/>
          <p:nvPr/>
        </p:nvSpPr>
        <p:spPr>
          <a:xfrm>
            <a:off x="311700" y="1940700"/>
            <a:ext cx="4751100" cy="1262100"/>
          </a:xfrm>
          <a:prstGeom prst="rect">
            <a:avLst/>
          </a:prstGeom>
          <a:noFill/>
          <a:ln>
            <a:noFill/>
          </a:ln>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SzPts val="1600"/>
              <a:buFont typeface="Georgia"/>
              <a:buChar char="●"/>
            </a:pPr>
            <a:r>
              <a:rPr lang="en" sz="1600">
                <a:latin typeface="Georgia"/>
                <a:ea typeface="Georgia"/>
                <a:cs typeface="Georgia"/>
                <a:sym typeface="Georgia"/>
              </a:rPr>
              <a:t>Add to their threat intelligence pool</a:t>
            </a:r>
            <a:endParaRPr sz="1600">
              <a:latin typeface="Georgia"/>
              <a:ea typeface="Georgia"/>
              <a:cs typeface="Georgia"/>
              <a:sym typeface="Georgia"/>
            </a:endParaRPr>
          </a:p>
          <a:p>
            <a:pPr marL="457200" lvl="0" indent="-330200" algn="l" rtl="0">
              <a:lnSpc>
                <a:spcPct val="200000"/>
              </a:lnSpc>
              <a:spcBef>
                <a:spcPts val="0"/>
              </a:spcBef>
              <a:spcAft>
                <a:spcPts val="0"/>
              </a:spcAft>
              <a:buSzPts val="1600"/>
              <a:buFont typeface="Georgia"/>
              <a:buChar char="●"/>
            </a:pPr>
            <a:r>
              <a:rPr lang="en" sz="1600">
                <a:latin typeface="Georgia"/>
                <a:ea typeface="Georgia"/>
                <a:cs typeface="Georgia"/>
                <a:sym typeface="Georgia"/>
              </a:rPr>
              <a:t>Go undercover</a:t>
            </a:r>
            <a:endParaRPr sz="1600">
              <a:latin typeface="Georgia"/>
              <a:ea typeface="Georgia"/>
              <a:cs typeface="Georgia"/>
              <a:sym typeface="Georgia"/>
            </a:endParaRPr>
          </a:p>
          <a:p>
            <a:pPr marL="457200" lvl="0" indent="-330200" algn="l" rtl="0">
              <a:lnSpc>
                <a:spcPct val="200000"/>
              </a:lnSpc>
              <a:spcBef>
                <a:spcPts val="0"/>
              </a:spcBef>
              <a:spcAft>
                <a:spcPts val="0"/>
              </a:spcAft>
              <a:buSzPts val="1600"/>
              <a:buFont typeface="Georgia"/>
              <a:buChar char="●"/>
            </a:pPr>
            <a:r>
              <a:rPr lang="en" sz="1600">
                <a:latin typeface="Georgia"/>
                <a:ea typeface="Georgia"/>
                <a:cs typeface="Georgia"/>
                <a:sym typeface="Georgia"/>
              </a:rPr>
              <a:t>Understand criminal behavior</a:t>
            </a:r>
            <a:endParaRPr sz="1600">
              <a:latin typeface="Georgia"/>
              <a:ea typeface="Georgia"/>
              <a:cs typeface="Georgia"/>
              <a:sym typeface="Georgia"/>
            </a:endParaRPr>
          </a:p>
        </p:txBody>
      </p:sp>
      <p:pic>
        <p:nvPicPr>
          <p:cNvPr id="118" name="Google Shape;118;p21"/>
          <p:cNvPicPr preferRelativeResize="0"/>
          <p:nvPr/>
        </p:nvPicPr>
        <p:blipFill>
          <a:blip r:embed="rId3">
            <a:alphaModFix/>
          </a:blip>
          <a:stretch>
            <a:fillRect/>
          </a:stretch>
        </p:blipFill>
        <p:spPr>
          <a:xfrm>
            <a:off x="5055900" y="1273975"/>
            <a:ext cx="3776399" cy="2516985"/>
          </a:xfrm>
          <a:prstGeom prst="rect">
            <a:avLst/>
          </a:prstGeom>
          <a:noFill/>
          <a:ln>
            <a:noFill/>
          </a:ln>
        </p:spPr>
      </p:pic>
      <p:sp>
        <p:nvSpPr>
          <p:cNvPr id="119" name="Google Shape;119;p21"/>
          <p:cNvSpPr txBox="1"/>
          <p:nvPr/>
        </p:nvSpPr>
        <p:spPr>
          <a:xfrm>
            <a:off x="7467325" y="4366425"/>
            <a:ext cx="128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[5]</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1380</Words>
  <Application>Microsoft Office PowerPoint</Application>
  <PresentationFormat>On-screen Show (16:9)</PresentationFormat>
  <Paragraphs>86</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Georgia</vt:lpstr>
      <vt:lpstr>Simple Light</vt:lpstr>
      <vt:lpstr>Cyber Intelligence and the Dark Web</vt:lpstr>
      <vt:lpstr>1a. What is Cybersecurity?</vt:lpstr>
      <vt:lpstr>1b. How does it relate to threat intelligence?</vt:lpstr>
      <vt:lpstr>2a. What is the Dark Web and why does it matter? (Relating to Cybersecurity)</vt:lpstr>
      <vt:lpstr>2b. What is the Dark Web and why does it matter? (Relating to Cybersecurity) </vt:lpstr>
      <vt:lpstr>3a. Why should organizations care? (About the dark web) </vt:lpstr>
      <vt:lpstr>3b. Why should organizations care? (About the dark web)</vt:lpstr>
      <vt:lpstr>4a. How could the Dark Web be used by organizations for cyber intelligence?</vt:lpstr>
      <vt:lpstr>4b. How could the Dark Web be used by organizations for cyber intelligence?</vt:lpstr>
      <vt:lpstr>5a. Use cases for using the Dark Web within organizations</vt:lpstr>
      <vt:lpstr>5b. Use cases for using the Dark Web within organizations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Intelligence and the Dark Web</dc:title>
  <dc:creator>Karien B</dc:creator>
  <cp:lastModifiedBy>Karien Barsoum</cp:lastModifiedBy>
  <cp:revision>2</cp:revision>
  <dcterms:modified xsi:type="dcterms:W3CDTF">2023-04-05T08:16:16Z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fa7a1fb-3f48-4fd9-bce0-6283cfafd648_Enabled">
    <vt:lpwstr>true</vt:lpwstr>
  </property>
  <property fmtid="{D5CDD505-2E9C-101B-9397-08002B2CF9AE}" pid="3" name="MSIP_Label_ffa7a1fb-3f48-4fd9-bce0-6283cfafd648_SetDate">
    <vt:lpwstr>2023-01-31T05:41:29Z</vt:lpwstr>
  </property>
  <property fmtid="{D5CDD505-2E9C-101B-9397-08002B2CF9AE}" pid="4" name="MSIP_Label_ffa7a1fb-3f48-4fd9-bce0-6283cfafd648_Method">
    <vt:lpwstr>Standard</vt:lpwstr>
  </property>
  <property fmtid="{D5CDD505-2E9C-101B-9397-08002B2CF9AE}" pid="5" name="MSIP_Label_ffa7a1fb-3f48-4fd9-bce0-6283cfafd648_Name">
    <vt:lpwstr>defa4170-0d19-0005-0004-bc88714345d2</vt:lpwstr>
  </property>
  <property fmtid="{D5CDD505-2E9C-101B-9397-08002B2CF9AE}" pid="6" name="MSIP_Label_ffa7a1fb-3f48-4fd9-bce0-6283cfafd648_SiteId">
    <vt:lpwstr>fab6beb5-3604-42df-bddc-f4e9ddd654d5</vt:lpwstr>
  </property>
  <property fmtid="{D5CDD505-2E9C-101B-9397-08002B2CF9AE}" pid="7" name="MSIP_Label_ffa7a1fb-3f48-4fd9-bce0-6283cfafd648_ActionId">
    <vt:lpwstr>6796a4df-790f-4a8e-8988-aa1d903d22b0</vt:lpwstr>
  </property>
  <property fmtid="{D5CDD505-2E9C-101B-9397-08002B2CF9AE}" pid="8" name="MSIP_Label_ffa7a1fb-3f48-4fd9-bce0-6283cfafd648_ContentBits">
    <vt:lpwstr>0</vt:lpwstr>
  </property>
</Properties>
</file>